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81" r:id="rId5"/>
    <p:sldId id="259" r:id="rId6"/>
    <p:sldId id="260" r:id="rId7"/>
    <p:sldId id="261" r:id="rId8"/>
    <p:sldId id="263" r:id="rId9"/>
    <p:sldId id="296" r:id="rId11"/>
    <p:sldId id="269" r:id="rId12"/>
    <p:sldId id="298" r:id="rId13"/>
    <p:sldId id="299" r:id="rId14"/>
    <p:sldId id="314" r:id="rId15"/>
    <p:sldId id="315" r:id="rId16"/>
    <p:sldId id="302" r:id="rId17"/>
    <p:sldId id="300" r:id="rId18"/>
    <p:sldId id="265" r:id="rId19"/>
    <p:sldId id="266" r:id="rId20"/>
    <p:sldId id="267" r:id="rId21"/>
    <p:sldId id="262" r:id="rId22"/>
    <p:sldId id="264" r:id="rId23"/>
    <p:sldId id="268" r:id="rId24"/>
    <p:sldId id="301" r:id="rId25"/>
    <p:sldId id="278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Imagem 6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8320" y="-391160"/>
            <a:ext cx="13321030" cy="7652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x-none" alt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" charset="0"/>
                <a:ea typeface="FreeSerif" charset="0"/>
              </a:rPr>
              <a:t>Explorando Falhas  de Segurança em Aplicações PHP</a:t>
            </a:r>
            <a:endParaRPr lang="x-none" altLang="pt-B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" charset="0"/>
              <a:ea typeface="FreeSerif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405" y="3574415"/>
            <a:ext cx="9144000" cy="389255"/>
          </a:xfrm>
        </p:spPr>
        <p:txBody>
          <a:bodyPr>
            <a:noAutofit/>
          </a:bodyPr>
          <a:p>
            <a:r>
              <a:rPr lang="x-none" altLang="pt-B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xander" charset="0"/>
              </a:rPr>
              <a:t>"A Segurança não é um produto, mas sim um processo."</a:t>
            </a:r>
            <a:endParaRPr lang="x-none" altLang="pt-B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exander" charset="0"/>
            </a:endParaRPr>
          </a:p>
        </p:txBody>
      </p:sp>
      <p:pic>
        <p:nvPicPr>
          <p:cNvPr id="11" name="Imagem 10" descr="curs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411460" y="2371090"/>
            <a:ext cx="76200" cy="803275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" y="6101080"/>
            <a:ext cx="3065780" cy="456565"/>
          </a:xfrm>
          <a:prstGeom prst="rect">
            <a:avLst/>
          </a:prstGeom>
        </p:spPr>
      </p:pic>
      <p:pic>
        <p:nvPicPr>
          <p:cNvPr id="9" name="Imagem 8" descr="cy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5780405"/>
            <a:ext cx="1273810" cy="847090"/>
          </a:xfrm>
          <a:prstGeom prst="rect">
            <a:avLst/>
          </a:prstGeom>
        </p:spPr>
      </p:pic>
      <p:pic>
        <p:nvPicPr>
          <p:cNvPr id="12" name="Imagem 11" descr="adolfo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375" y="5923915"/>
            <a:ext cx="909955" cy="669290"/>
          </a:xfrm>
          <a:prstGeom prst="rect">
            <a:avLst/>
          </a:prstGeom>
        </p:spPr>
      </p:pic>
      <p:pic>
        <p:nvPicPr>
          <p:cNvPr id="13" name="Imagem 12" descr="logo-unila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205" y="6029325"/>
            <a:ext cx="2670810" cy="66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17018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31813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3920" y="1903730"/>
            <a:ext cx="763651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800" b="1">
                <a:solidFill>
                  <a:schemeClr val="bg1"/>
                </a:solidFill>
                <a:latin typeface="Arial" charset="0"/>
              </a:rPr>
              <a:t>RewriteEngine on</a:t>
            </a:r>
            <a:endParaRPr lang="pt-BR" altLang="en-US" sz="2800" b="1">
              <a:solidFill>
                <a:schemeClr val="bg1"/>
              </a:solidFill>
              <a:latin typeface="Arial" charset="0"/>
            </a:endParaRPr>
          </a:p>
          <a:p>
            <a:r>
              <a:rPr lang="pt-BR" altLang="en-US" sz="2800" b="1">
                <a:solidFill>
                  <a:schemeClr val="bg1"/>
                </a:solidFill>
                <a:latin typeface="Arial" charset="0"/>
              </a:rPr>
              <a:t>RewriteCond %{REQUEST_FILENAME} !-f</a:t>
            </a:r>
            <a:endParaRPr lang="pt-BR" altLang="en-US" sz="2800" b="1">
              <a:solidFill>
                <a:schemeClr val="bg1"/>
              </a:solidFill>
              <a:latin typeface="Arial" charset="0"/>
            </a:endParaRPr>
          </a:p>
          <a:p>
            <a:r>
              <a:rPr lang="pt-BR" altLang="en-US" sz="2800" b="1">
                <a:solidFill>
                  <a:schemeClr val="bg1"/>
                </a:solidFill>
                <a:latin typeface="Arial" charset="0"/>
              </a:rPr>
              <a:t>RewriteCond %{REQUEST_FILENAME} !-d</a:t>
            </a:r>
            <a:endParaRPr lang="pt-BR" altLang="en-US" sz="2800" b="1">
              <a:solidFill>
                <a:schemeClr val="bg1"/>
              </a:solidFill>
              <a:latin typeface="Arial" charset="0"/>
            </a:endParaRPr>
          </a:p>
          <a:p>
            <a:r>
              <a:rPr lang="pt-BR" altLang="en-US" sz="2800" b="1">
                <a:solidFill>
                  <a:schemeClr val="bg1"/>
                </a:solidFill>
                <a:latin typeface="Arial" charset="0"/>
              </a:rPr>
              <a:t>Options -Indexes</a:t>
            </a:r>
            <a:endParaRPr lang="pt-BR" altLang="en-US" sz="2800" b="1">
              <a:solidFill>
                <a:schemeClr val="bg1"/>
              </a:solidFill>
              <a:latin typeface="Arial" charset="0"/>
            </a:endParaRPr>
          </a:p>
          <a:p>
            <a:r>
              <a:rPr lang="pt-BR" altLang="en-US" sz="2800" b="1">
                <a:solidFill>
                  <a:schemeClr val="bg1"/>
                </a:solidFill>
                <a:latin typeface="Arial" charset="0"/>
              </a:rPr>
              <a:t>RewriteRule ^(.*)$ index.php</a:t>
            </a:r>
            <a:endParaRPr lang="pt-BR" altLang="en-US" sz="2800" b="1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 descr="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615" y="1880870"/>
            <a:ext cx="1260475" cy="131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8390" y="3285490"/>
            <a:ext cx="2316480" cy="986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5400">
                <a:latin typeface="Arial Black" charset="0"/>
              </a:rPr>
              <a:t>Demo</a:t>
            </a:r>
            <a:endParaRPr lang="x-none" altLang="pt-BR" sz="5400">
              <a:latin typeface="Arial Black" charset="0"/>
            </a:endParaRPr>
          </a:p>
        </p:txBody>
      </p:sp>
      <p:pic>
        <p:nvPicPr>
          <p:cNvPr id="2" name="Imagem 1" descr="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5" y="1917065"/>
            <a:ext cx="1260475" cy="131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17018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Includes: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3098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pic>
        <p:nvPicPr>
          <p:cNvPr id="8" name="Imagem 7" descr="Captura de tela de 2017-05-13 08-13-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05" y="2621915"/>
            <a:ext cx="9344025" cy="3352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17018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Includes: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3098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pic>
        <p:nvPicPr>
          <p:cNvPr id="7" name="Imagem 6" descr="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55" y="351790"/>
            <a:ext cx="8854440" cy="62496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 descr="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3520" y="1880870"/>
            <a:ext cx="1260475" cy="131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8390" y="3285490"/>
            <a:ext cx="2316480" cy="986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5400">
                <a:latin typeface="Arial Black" charset="0"/>
              </a:rPr>
              <a:t>Demo</a:t>
            </a:r>
            <a:endParaRPr lang="x-none" altLang="pt-BR" sz="5400">
              <a:latin typeface="Arial Black" charset="0"/>
            </a:endParaRPr>
          </a:p>
        </p:txBody>
      </p:sp>
      <p:pic>
        <p:nvPicPr>
          <p:cNvPr id="2" name="Imagem 1" descr="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917065"/>
            <a:ext cx="1260475" cy="1318260"/>
          </a:xfrm>
          <a:prstGeom prst="rect">
            <a:avLst/>
          </a:prstGeom>
        </p:spPr>
      </p:pic>
      <p:pic>
        <p:nvPicPr>
          <p:cNvPr id="7" name="Imagem 6" descr="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10" y="1878330"/>
            <a:ext cx="1260475" cy="131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17018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4628515" cy="609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Explicação do banco: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pic>
        <p:nvPicPr>
          <p:cNvPr id="7" name="Imagem 6" descr="ShowTabl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" y="910590"/>
            <a:ext cx="11618595" cy="56616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4628515" cy="609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Explicação do banco: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9" name="Imagem 8" descr="Des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912495"/>
            <a:ext cx="11418570" cy="5838190"/>
          </a:xfrm>
          <a:prstGeom prst="rect">
            <a:avLst/>
          </a:prstGeom>
        </p:spPr>
      </p:pic>
      <p:pic>
        <p:nvPicPr>
          <p:cNvPr id="10" name="Imagem 9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11" name="Imagem 10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3530600" cy="603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SQL - Consulta: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2" name="Imagem 1" descr="SELE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956310"/>
            <a:ext cx="9925050" cy="5681345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7" name="Imagem 6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  <a:p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9345" y="309245"/>
            <a:ext cx="3530600" cy="603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SQL - Consulta: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2" name="Imagem 1" descr="SelectWhe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049020"/>
            <a:ext cx="10962005" cy="6243955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7" name="Imagem 6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conexao.ph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" y="1106170"/>
            <a:ext cx="11875770" cy="4680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2765" y="309245"/>
            <a:ext cx="4612005" cy="603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Arquivo: conexao.php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7" name="Imagem 6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36195"/>
            <a:ext cx="12216130" cy="6925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25" y="149225"/>
            <a:ext cx="6360795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800" b="1">
                <a:solidFill>
                  <a:schemeClr val="bg1"/>
                </a:solidFill>
                <a:latin typeface="Lobster" charset="0"/>
              </a:rPr>
              <a:t>$_ W</a:t>
            </a:r>
            <a:r>
              <a:rPr lang="x-none" altLang="pt-BR" sz="4800">
                <a:solidFill>
                  <a:schemeClr val="bg1"/>
                </a:solidFill>
                <a:latin typeface="Lobster" charset="0"/>
              </a:rPr>
              <a:t>hoami </a:t>
            </a:r>
            <a:endParaRPr lang="x-none" altLang="pt-BR" sz="4800">
              <a:solidFill>
                <a:schemeClr val="bg1"/>
              </a:solidFill>
              <a:latin typeface="Lobster" charset="0"/>
            </a:endParaRPr>
          </a:p>
        </p:txBody>
      </p:sp>
      <p:pic>
        <p:nvPicPr>
          <p:cNvPr id="7" name="Content Placeholder 3" descr="WalderlanSe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" y="2070100"/>
            <a:ext cx="2211705" cy="23507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155950" y="1446530"/>
            <a:ext cx="7912100" cy="3519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Walderlan Sena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Programador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Técnico em TI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Acadêmico de Análise e Desenvolvimento de Sistemas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Palestrante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Escritor nas horas vagas (Que não existem kkk)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  <a:p>
            <a:r>
              <a:rPr lang="x-none" altLang="pt-BR" sz="3200">
                <a:solidFill>
                  <a:schemeClr val="bg1"/>
                </a:solidFill>
                <a:latin typeface="Alexander" charset="0"/>
                <a:ea typeface="FreeSerif" charset="0"/>
              </a:rPr>
              <a:t>Ceo e Fundador da empresa Mentes Virtuais Sena</a:t>
            </a:r>
            <a:endParaRPr lang="x-none" altLang="pt-BR" sz="3200">
              <a:solidFill>
                <a:schemeClr val="bg1"/>
              </a:solidFill>
              <a:latin typeface="Alexander" charset="0"/>
              <a:ea typeface="FreeSerif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845" y="5241290"/>
            <a:ext cx="10539730" cy="956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2800">
                <a:solidFill>
                  <a:schemeClr val="bg1"/>
                </a:solidFill>
                <a:latin typeface="Anaktoria" charset="0"/>
              </a:rPr>
              <a:t>"Estamos aqui para fazer alguma diferença no universo, se não porque está aqui ?" - Steve Jobs</a:t>
            </a:r>
            <a:endParaRPr lang="x-none" altLang="pt-BR" sz="2800">
              <a:solidFill>
                <a:schemeClr val="bg1"/>
              </a:solidFill>
              <a:latin typeface="Anaktoria" charset="0"/>
            </a:endParaRPr>
          </a:p>
        </p:txBody>
      </p:sp>
      <p:pic>
        <p:nvPicPr>
          <p:cNvPr id="2" name="Imagem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3" name="Imagem 2" descr="Logo-Peque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35" y="1965960"/>
            <a:ext cx="4027805" cy="6070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65" y="309245"/>
            <a:ext cx="3933825" cy="6032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Arquivo: logar.php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9" name="Imagem 8" descr="logar.p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982980"/>
            <a:ext cx="11850370" cy="5609590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9345" y="309245"/>
            <a:ext cx="3564890" cy="609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OR - Ou lógico: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7" name="Imagem 6" descr="SELECT ING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" y="941070"/>
            <a:ext cx="11607800" cy="5775325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39750" y="4347845"/>
            <a:ext cx="11065510" cy="14344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pt-BR" sz="2400" b="1">
                <a:solidFill>
                  <a:schemeClr val="accent1"/>
                </a:solidFill>
                <a:latin typeface="Arial" charset="0"/>
              </a:rPr>
              <a:t>SELECT * FROM</a:t>
            </a:r>
            <a:r>
              <a:rPr lang="x-none" altLang="pt-BR" sz="240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x-none" altLang="pt-BR" sz="2400">
                <a:latin typeface="Arial" charset="0"/>
              </a:rPr>
              <a:t>administracao </a:t>
            </a:r>
            <a:r>
              <a:rPr lang="x-none" altLang="pt-BR" sz="2400" b="1">
                <a:solidFill>
                  <a:schemeClr val="accent1"/>
                </a:solidFill>
                <a:latin typeface="Arial" charset="0"/>
              </a:rPr>
              <a:t>WHERE</a:t>
            </a:r>
            <a:r>
              <a:rPr lang="x-none" altLang="pt-BR" sz="2400" b="1">
                <a:latin typeface="Arial" charset="0"/>
              </a:rPr>
              <a:t> </a:t>
            </a:r>
            <a:r>
              <a:rPr lang="x-none" altLang="pt-BR" sz="2400">
                <a:latin typeface="Arial" charset="0"/>
              </a:rPr>
              <a:t>login = 'qualquercoisa' or 1=1; #' </a:t>
            </a:r>
            <a:r>
              <a:rPr lang="x-none" altLang="pt-BR" sz="2400" b="1">
                <a:solidFill>
                  <a:schemeClr val="accent1"/>
                </a:solidFill>
                <a:latin typeface="Arial" charset="0"/>
              </a:rPr>
              <a:t>AND </a:t>
            </a:r>
            <a:r>
              <a:rPr lang="x-none" altLang="pt-BR" sz="2400">
                <a:latin typeface="Arial" charset="0"/>
              </a:rPr>
              <a:t>senha = '231241sda';</a:t>
            </a:r>
            <a:endParaRPr lang="x-none" altLang="pt-BR" sz="2400">
              <a:latin typeface="Arial" charset="0"/>
            </a:endParaRPr>
          </a:p>
        </p:txBody>
      </p:sp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95740" y="29845"/>
            <a:ext cx="1957070" cy="5822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Correção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9" name="Imagem 8" descr="Captura de tela de 2017-05-13 07-41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" y="523875"/>
            <a:ext cx="12001500" cy="6214110"/>
          </a:xfrm>
          <a:prstGeom prst="rect">
            <a:avLst/>
          </a:prstGeom>
        </p:spPr>
      </p:pic>
      <p:pic>
        <p:nvPicPr>
          <p:cNvPr id="10" name="Imagem 9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pic>
        <p:nvPicPr>
          <p:cNvPr id="11" name="Imagem 1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730" y="122555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  <a:sym typeface="+mn-ea"/>
              </a:rPr>
              <a:t>$_ Falhas em Formularios: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725" y="1746250"/>
            <a:ext cx="11857990" cy="1336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8000" b="1">
                <a:solidFill>
                  <a:schemeClr val="bg1"/>
                </a:solidFill>
                <a:latin typeface="Lobster" charset="0"/>
              </a:rPr>
              <a:t>O que teremos no oficina ?</a:t>
            </a:r>
            <a:endParaRPr lang="x-none" altLang="pt-BR" sz="8000" b="1">
              <a:solidFill>
                <a:schemeClr val="bg1"/>
              </a:solidFill>
              <a:latin typeface="Lobster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132715"/>
            <a:ext cx="12203430" cy="677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495" y="5172075"/>
            <a:ext cx="10349230" cy="938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2400" b="1">
                <a:solidFill>
                  <a:schemeClr val="bg1"/>
                </a:solidFill>
                <a:latin typeface="Laksaman" charset="0"/>
              </a:rPr>
              <a:t>&lt;"As pessoas que são loucas o suficiente para achar que podem mudar o mundo, são aquela que realmente o mudam"/&gt;</a:t>
            </a:r>
            <a:endParaRPr lang="x-none" altLang="pt-BR" sz="2400" b="1">
              <a:solidFill>
                <a:schemeClr val="bg1"/>
              </a:solidFill>
              <a:latin typeface="Laksaman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725" y="1746250"/>
            <a:ext cx="5654675" cy="1336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8000" b="1">
                <a:solidFill>
                  <a:schemeClr val="bg1"/>
                </a:solidFill>
                <a:latin typeface="Lobster" charset="0"/>
              </a:rPr>
              <a:t>Obrigado !</a:t>
            </a:r>
            <a:endParaRPr lang="x-none" altLang="pt-BR" sz="8000" b="1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1425" y="589915"/>
            <a:ext cx="247650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/walderlan.sena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4610" y="1495425"/>
            <a:ext cx="253301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@walderlansena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pic>
        <p:nvPicPr>
          <p:cNvPr id="15" name="Imagem 14" descr="faceboo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265" y="562610"/>
            <a:ext cx="651510" cy="651510"/>
          </a:xfrm>
          <a:prstGeom prst="rect">
            <a:avLst/>
          </a:prstGeom>
        </p:spPr>
      </p:pic>
      <p:pic>
        <p:nvPicPr>
          <p:cNvPr id="16" name="Imagem 15" descr="instagr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380" y="1435735"/>
            <a:ext cx="651600" cy="651600"/>
          </a:xfrm>
          <a:prstGeom prst="rect">
            <a:avLst/>
          </a:prstGeom>
        </p:spPr>
      </p:pic>
      <p:pic>
        <p:nvPicPr>
          <p:cNvPr id="17" name="Imagem 16" descr="youtub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285" y="2292350"/>
            <a:ext cx="651600" cy="65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41440" y="2308860"/>
            <a:ext cx="302895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MentesVrtuaisSena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60" y="4524375"/>
            <a:ext cx="554926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https://www.mentesvirtuaissena.com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8115" y="3124200"/>
            <a:ext cx="404304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github.com/WalderlanSena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1415" y="4524375"/>
            <a:ext cx="222440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walderlan.xyz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05850" y="4495165"/>
            <a:ext cx="215074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chemeClr val="bg1"/>
                </a:solidFill>
                <a:latin typeface="Chancery Uralic" charset="0"/>
              </a:rPr>
              <a:t>worksena.xyz</a:t>
            </a:r>
            <a:endParaRPr lang="x-none" altLang="pt-BR" sz="3200" b="1">
              <a:solidFill>
                <a:schemeClr val="bg1"/>
              </a:solidFill>
              <a:latin typeface="Chancery Uralic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36195"/>
            <a:ext cx="12216130" cy="6925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25" y="149225"/>
            <a:ext cx="6360795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800" b="1">
                <a:solidFill>
                  <a:schemeClr val="bg1"/>
                </a:solidFill>
                <a:latin typeface="Lobster" charset="0"/>
              </a:rPr>
              <a:t>$_ W</a:t>
            </a:r>
            <a:r>
              <a:rPr lang="x-none" altLang="pt-BR" sz="4800">
                <a:solidFill>
                  <a:schemeClr val="bg1"/>
                </a:solidFill>
                <a:latin typeface="Lobster" charset="0"/>
              </a:rPr>
              <a:t>hoami </a:t>
            </a:r>
            <a:endParaRPr lang="x-none" altLang="pt-BR" sz="48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825" y="2498090"/>
            <a:ext cx="10539730" cy="843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4800">
                <a:solidFill>
                  <a:schemeClr val="bg1"/>
                </a:solidFill>
                <a:latin typeface="Anaktoria" charset="0"/>
              </a:rPr>
              <a:t>"Programar é uma arte, da bug faz parte."</a:t>
            </a:r>
            <a:endParaRPr lang="x-none" altLang="pt-BR" sz="4800">
              <a:solidFill>
                <a:schemeClr val="bg1"/>
              </a:solidFill>
              <a:latin typeface="Anaktoria" charset="0"/>
            </a:endParaRPr>
          </a:p>
        </p:txBody>
      </p:sp>
      <p:pic>
        <p:nvPicPr>
          <p:cNvPr id="2" name="Imagem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880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O que é  PHP, para que serve e onde é ultilizado?</a:t>
            </a:r>
            <a:r>
              <a:rPr lang="x-none" altLang="pt-BR" sz="4000">
                <a:solidFill>
                  <a:schemeClr val="bg1"/>
                </a:solidFill>
                <a:latin typeface="Lobster" charset="0"/>
              </a:rPr>
              <a:t> 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850" y="1240790"/>
            <a:ext cx="6694170" cy="351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pt-B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PHP</a:t>
            </a:r>
            <a:r>
              <a:rPr lang="x-none" alt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 (um acrônimo recursivo para "PHP: Hypertext Preprocessor", originalmente Personal Home Page) é uma linguagem interpretada livre, usada originalmente apenas para o desenvolvimento de aplicações presentes e atuantes no lado do servidor, capazes de gerar conteúdo dinâmico na </a:t>
            </a:r>
            <a:r>
              <a:rPr lang="x-none" altLang="pt-B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World Wide Web.</a:t>
            </a:r>
            <a:r>
              <a:rPr lang="x-none" alt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 </a:t>
            </a:r>
            <a:r>
              <a:rPr lang="x-none" altLang="pt-BR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Fonte: https://pt.wikipedia.org/wiki/PHP</a:t>
            </a:r>
            <a:endParaRPr lang="x-none" altLang="pt-BR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</p:txBody>
      </p:sp>
      <p:pic>
        <p:nvPicPr>
          <p:cNvPr id="2" name="Imagem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37195" y="4721860"/>
            <a:ext cx="301244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b="1">
                <a:solidFill>
                  <a:schemeClr val="bg1"/>
                </a:solidFill>
                <a:latin typeface="Lobster" charset="0"/>
              </a:rPr>
              <a:t>Saiba mais em:</a:t>
            </a:r>
            <a:endParaRPr lang="x-none" altLang="pt-BR" b="1">
              <a:solidFill>
                <a:schemeClr val="bg1"/>
              </a:solidFill>
              <a:latin typeface="Lobster" charset="0"/>
            </a:endParaRPr>
          </a:p>
          <a:p>
            <a:pPr algn="ctr"/>
            <a:r>
              <a:rPr lang="x-none" altLang="pt-BR" b="1">
                <a:solidFill>
                  <a:schemeClr val="bg1"/>
                </a:solidFill>
                <a:latin typeface="Lobster" charset="0"/>
              </a:rPr>
              <a:t> http://www.php.net</a:t>
            </a:r>
            <a:endParaRPr lang="x-none" altLang="pt-BR" b="1">
              <a:solidFill>
                <a:schemeClr val="bg1"/>
              </a:solidFill>
              <a:latin typeface="Lobster" charset="0"/>
            </a:endParaRPr>
          </a:p>
        </p:txBody>
      </p:sp>
      <p:pic>
        <p:nvPicPr>
          <p:cNvPr id="3" name="Imagem 2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>
            <a:off x="7867650" y="1974850"/>
            <a:ext cx="3999865" cy="29997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Principais  falhas:</a:t>
            </a:r>
            <a:r>
              <a:rPr lang="x-none" altLang="pt-BR" sz="4000">
                <a:solidFill>
                  <a:schemeClr val="bg1"/>
                </a:solidFill>
                <a:latin typeface="Lobster" charset="0"/>
              </a:rPr>
              <a:t> 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850" y="1315720"/>
            <a:ext cx="1096645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1 - </a:t>
            </a:r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  <a:sym typeface="+mn-ea"/>
              </a:rPr>
              <a:t>Falhas em Formularios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  <a:sym typeface="+mn-ea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  <a:sym typeface="+mn-ea"/>
              </a:rPr>
              <a:t>	- Técnicas de Sql Injection [ Database - Logins - Acesse]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  <a:sym typeface="+mn-ea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  <a:sym typeface="+mn-ea"/>
              </a:rPr>
              <a:t>	- Politicas de senhas [ Criptografia - Banco de Dados ] 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  <a:sym typeface="+mn-ea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2 - Urls [ Via Get   ]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	</a:t>
            </a:r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  <a:sym typeface="+mn-ea"/>
              </a:rPr>
              <a:t>- Técnicas de  [ Dump Database ]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3 - Campos Inputs [ File Uploads ]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4 - Includes no site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  <a:p>
            <a:pPr algn="just"/>
            <a:r>
              <a:rPr lang="x-none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5 - Perigos do Index of /</a:t>
            </a:r>
            <a:endParaRPr lang="x-none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  <a:p>
            <a:pPr algn="just"/>
            <a:endParaRPr lang="x-none" altLang="pt-B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3" name="Imagem 2" descr="php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Falhas em URLs !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" y="1720850"/>
            <a:ext cx="10966450" cy="526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Um exemplo simples:</a:t>
            </a:r>
            <a:endParaRPr lang="x-none" altLang="pt-BR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2" name="Imagem 1" descr="GoogleInu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" y="4389120"/>
            <a:ext cx="10756900" cy="1512570"/>
          </a:xfrm>
          <a:prstGeom prst="rect">
            <a:avLst/>
          </a:prstGeom>
        </p:spPr>
      </p:pic>
      <p:pic>
        <p:nvPicPr>
          <p:cNvPr id="3" name="Imagem 2" descr="idUr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2469515"/>
            <a:ext cx="11407775" cy="518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080" y="3609340"/>
            <a:ext cx="10966450" cy="526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Como realizar busca no google:</a:t>
            </a:r>
            <a:endParaRPr lang="x-none" altLang="pt-BR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</p:txBody>
      </p:sp>
      <p:pic>
        <p:nvPicPr>
          <p:cNvPr id="9" name="Imagem 8" descr="php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23114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O que aparece !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pic>
        <p:nvPicPr>
          <p:cNvPr id="4" name="Imagem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080" y="1131570"/>
            <a:ext cx="10966450" cy="526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x-none" alt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erif" charset="0"/>
                <a:ea typeface="FreeSerif" charset="0"/>
              </a:rPr>
              <a:t>E realizando outras buscas - Olha aeeeee:</a:t>
            </a:r>
            <a:endParaRPr lang="x-none" altLang="pt-BR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erif" charset="0"/>
              <a:ea typeface="FreeSerif" charset="0"/>
            </a:endParaRPr>
          </a:p>
        </p:txBody>
      </p:sp>
      <p:pic>
        <p:nvPicPr>
          <p:cNvPr id="10" name="Imagem 9" descr="Erro de SQL na Descrição do GoogleOcult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720215"/>
            <a:ext cx="10846435" cy="4282440"/>
          </a:xfrm>
          <a:prstGeom prst="rect">
            <a:avLst/>
          </a:prstGeom>
        </p:spPr>
      </p:pic>
      <p:pic>
        <p:nvPicPr>
          <p:cNvPr id="9" name="Imagem 8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780" y="-102870"/>
            <a:ext cx="1376680" cy="137668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86055" y="2831465"/>
            <a:ext cx="1176655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2800" b="1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SELECT DISTINCT</a:t>
            </a:r>
            <a:r>
              <a:rPr lang="pt-BR" altLang="en-US" sz="2800" b="1">
                <a:latin typeface="Arial" charset="0"/>
              </a:rPr>
              <a:t> estado_cliente </a:t>
            </a:r>
            <a:r>
              <a:rPr lang="pt-BR" altLang="en-US" sz="2800" b="1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FROM </a:t>
            </a:r>
            <a:r>
              <a:rPr lang="pt-BR" altLang="en-US" sz="2800" b="1">
                <a:latin typeface="Arial" charset="0"/>
              </a:rPr>
              <a:t>tab_cliente </a:t>
            </a:r>
            <a:r>
              <a:rPr lang="pt-BR" altLang="en-US" sz="2800" b="1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WHERE </a:t>
            </a:r>
            <a:r>
              <a:rPr lang="pt-BR" altLang="en-US" sz="2800" b="1">
                <a:latin typeface="Arial" charset="0"/>
              </a:rPr>
              <a:t>1=1 </a:t>
            </a:r>
            <a:r>
              <a:rPr lang="pt-BR" altLang="en-US" sz="2800" b="1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AND </a:t>
            </a:r>
            <a:r>
              <a:rPr lang="pt-BR" altLang="en-US" sz="2800" b="1">
                <a:latin typeface="Arial" charset="0"/>
              </a:rPr>
              <a:t>status_cliente = '1' </a:t>
            </a:r>
            <a:r>
              <a:rPr lang="pt-BR" altLang="en-US" sz="2800" b="1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ORDER BY</a:t>
            </a:r>
            <a:r>
              <a:rPr lang="pt-BR" altLang="en-US" sz="2800" b="1">
                <a:latin typeface="Arial" charset="0"/>
              </a:rPr>
              <a:t> estado_cliente, Selecione um estado, Ceará · Pará ...</a:t>
            </a:r>
            <a:endParaRPr lang="pt-BR" altLang="en-US" sz="2800" b="1">
              <a:latin typeface="Arial" charset="0"/>
            </a:endParaRPr>
          </a:p>
        </p:txBody>
      </p:sp>
      <p:pic>
        <p:nvPicPr>
          <p:cNvPr id="3" name="Imagem 2" descr="php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 descr="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5120" y="1790700"/>
            <a:ext cx="1260475" cy="131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7430" y="3179445"/>
            <a:ext cx="2316480" cy="986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5400">
                <a:latin typeface="Arial Black" charset="0"/>
              </a:rPr>
              <a:t>Demo</a:t>
            </a:r>
            <a:endParaRPr lang="x-none" altLang="pt-BR" sz="5400">
              <a:latin typeface="Arial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 descr="fun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780"/>
            <a:ext cx="12216130" cy="694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30" y="170180"/>
            <a:ext cx="11221720" cy="71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4000" b="1">
                <a:solidFill>
                  <a:schemeClr val="bg1"/>
                </a:solidFill>
                <a:latin typeface="Lobster" charset="0"/>
              </a:rPr>
              <a:t>$_ Erros de  Configuração:</a:t>
            </a:r>
            <a:endParaRPr lang="x-none" altLang="pt-BR" sz="4000">
              <a:solidFill>
                <a:schemeClr val="bg1"/>
              </a:solidFill>
              <a:latin typeface="Lobs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99830" y="231775"/>
            <a:ext cx="2171065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200" b="1">
                <a:solidFill>
                  <a:srgbClr val="FFFF00"/>
                </a:solidFill>
                <a:latin typeface="LKLUG" charset="0"/>
              </a:rPr>
              <a:t>.htaccess:</a:t>
            </a:r>
            <a:endParaRPr lang="x-none" altLang="pt-BR" sz="3200" b="1">
              <a:solidFill>
                <a:srgbClr val="FFFF00"/>
              </a:solidFill>
              <a:latin typeface="LKLUG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" y="932180"/>
            <a:ext cx="11573510" cy="5745480"/>
          </a:xfrm>
          <a:prstGeom prst="rect">
            <a:avLst/>
          </a:prstGeom>
        </p:spPr>
      </p:pic>
      <p:pic>
        <p:nvPicPr>
          <p:cNvPr id="10" name="Imagem 9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145" y="6176010"/>
            <a:ext cx="1797050" cy="267970"/>
          </a:xfrm>
          <a:prstGeom prst="rect">
            <a:avLst/>
          </a:prstGeom>
        </p:spPr>
      </p:pic>
      <p:pic>
        <p:nvPicPr>
          <p:cNvPr id="11" name="Imagem 10" descr="php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" y="6027420"/>
            <a:ext cx="1038225" cy="778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2364</Words>
  <Application>Kingsoft Office WPP</Application>
  <PresentationFormat>Widescreen</PresentationFormat>
  <Paragraphs>130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Explorando Falhas  de Segurança em Aplicações PHP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walderlan</dc:creator>
  <cp:lastModifiedBy>walderlan</cp:lastModifiedBy>
  <cp:revision>76</cp:revision>
  <dcterms:created xsi:type="dcterms:W3CDTF">2017-05-13T12:04:27Z</dcterms:created>
  <dcterms:modified xsi:type="dcterms:W3CDTF">2017-05-13T12:04:27Z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1046-10.1.0.5672</vt:lpwstr>
  </property>
</Properties>
</file>